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4"/>
  </p:notesMasterIdLst>
  <p:sldIdLst>
    <p:sldId id="256" r:id="rId2"/>
    <p:sldId id="259" r:id="rId3"/>
    <p:sldId id="260" r:id="rId4"/>
    <p:sldId id="261" r:id="rId5"/>
    <p:sldId id="266" r:id="rId6"/>
    <p:sldId id="263" r:id="rId7"/>
    <p:sldId id="267" r:id="rId8"/>
    <p:sldId id="264" r:id="rId9"/>
    <p:sldId id="268" r:id="rId10"/>
    <p:sldId id="265" r:id="rId11"/>
    <p:sldId id="269" r:id="rId12"/>
    <p:sldId id="262" r:id="rId13"/>
  </p:sldIdLst>
  <p:sldSz cx="9144000" cy="5143500" type="screen16x9"/>
  <p:notesSz cx="6858000" cy="9144000"/>
  <p:embeddedFontLst>
    <p:embeddedFont>
      <p:font typeface="Abadi MT Condensed Light" panose="020B0604020202020204" charset="0"/>
      <p:regular r:id="rId15"/>
    </p:embeddedFont>
    <p:embeddedFont>
      <p:font typeface="Anton" panose="020B0604020202020204" charset="0"/>
      <p:regular r:id="rId16"/>
    </p:embeddedFont>
    <p:embeddedFont>
      <p:font typeface="Antonio" panose="020B0604020202020204" charset="0"/>
      <p:regular r:id="rId17"/>
      <p:bold r:id="rId18"/>
    </p:embeddedFont>
    <p:embeddedFont>
      <p:font typeface="Assistant" panose="020B0604020202020204" charset="-79"/>
      <p:regular r:id="rId19"/>
      <p:bold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55390E-AC41-47D7-A0E4-C33B35870FBB}">
  <a:tblStyle styleId="{D355390E-AC41-47D7-A0E4-C33B35870F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F854AF-4D44-417C-881B-47D86E8B586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 varScale="1">
        <p:scale>
          <a:sx n="90" d="100"/>
          <a:sy n="90" d="100"/>
        </p:scale>
        <p:origin x="8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c2bc466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3c2bc466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475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4054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184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366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228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1744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196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33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594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14650" y="728336"/>
            <a:ext cx="5714700" cy="3279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ved by the King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14500" y="4049464"/>
            <a:ext cx="57150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81659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1119450" y="1702501"/>
            <a:ext cx="6905100" cy="8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1119450" y="2526599"/>
            <a:ext cx="6905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81659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 rot="-5400000">
            <a:off x="-6731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749280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3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2073699" y="1261416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2073699" y="147621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2"/>
          </p:nvPr>
        </p:nvSpPr>
        <p:spPr>
          <a:xfrm flipH="1">
            <a:off x="5645590" y="1261406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3"/>
          </p:nvPr>
        </p:nvSpPr>
        <p:spPr>
          <a:xfrm flipH="1">
            <a:off x="5645590" y="147620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4" hasCustomPrompt="1"/>
          </p:nvPr>
        </p:nvSpPr>
        <p:spPr>
          <a:xfrm>
            <a:off x="1169660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4739835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7"/>
          </p:nvPr>
        </p:nvSpPr>
        <p:spPr>
          <a:xfrm>
            <a:off x="2073699" y="2329354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2073699" y="2545388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9"/>
          </p:nvPr>
        </p:nvSpPr>
        <p:spPr>
          <a:xfrm flipH="1">
            <a:off x="5645590" y="2329354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 flipH="1">
            <a:off x="5645590" y="2545389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4" hasCustomPrompt="1"/>
          </p:nvPr>
        </p:nvSpPr>
        <p:spPr>
          <a:xfrm>
            <a:off x="1169660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4739835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6"/>
          </p:nvPr>
        </p:nvSpPr>
        <p:spPr>
          <a:xfrm>
            <a:off x="2073699" y="3398543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7"/>
          </p:nvPr>
        </p:nvSpPr>
        <p:spPr>
          <a:xfrm>
            <a:off x="2073699" y="3614578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8"/>
          </p:nvPr>
        </p:nvSpPr>
        <p:spPr>
          <a:xfrm flipH="1">
            <a:off x="5645590" y="3398544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9"/>
          </p:nvPr>
        </p:nvSpPr>
        <p:spPr>
          <a:xfrm flipH="1">
            <a:off x="5645590" y="3614579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20" hasCustomPrompt="1"/>
          </p:nvPr>
        </p:nvSpPr>
        <p:spPr>
          <a:xfrm>
            <a:off x="1169660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21" hasCustomPrompt="1"/>
          </p:nvPr>
        </p:nvSpPr>
        <p:spPr>
          <a:xfrm flipH="1">
            <a:off x="4739835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/>
          <p:nvPr/>
        </p:nvSpPr>
        <p:spPr>
          <a:xfrm rot="10800000" flipH="1"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 rot="-5400000" flipH="1">
            <a:off x="8165975" y="6732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7"/>
          <p:cNvSpPr/>
          <p:nvPr/>
        </p:nvSpPr>
        <p:spPr>
          <a:xfrm>
            <a:off x="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7"/>
          <p:cNvSpPr/>
          <p:nvPr/>
        </p:nvSpPr>
        <p:spPr>
          <a:xfrm rot="-5400000">
            <a:off x="81659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7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749280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7"/>
          <p:cNvSpPr/>
          <p:nvPr/>
        </p:nvSpPr>
        <p:spPr>
          <a:xfrm rot="-5400000">
            <a:off x="8165975" y="6732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7"/>
          <p:cNvSpPr/>
          <p:nvPr/>
        </p:nvSpPr>
        <p:spPr>
          <a:xfrm rot="-5400000">
            <a:off x="-673275" y="6732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7"/>
          <p:cNvSpPr/>
          <p:nvPr/>
        </p:nvSpPr>
        <p:spPr>
          <a:xfrm>
            <a:off x="749280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7"/>
          <p:cNvSpPr/>
          <p:nvPr/>
        </p:nvSpPr>
        <p:spPr>
          <a:xfrm rot="-5400000">
            <a:off x="-6731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2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8"/>
          <p:cNvSpPr/>
          <p:nvPr/>
        </p:nvSpPr>
        <p:spPr>
          <a:xfrm>
            <a:off x="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8"/>
          <p:cNvSpPr/>
          <p:nvPr/>
        </p:nvSpPr>
        <p:spPr>
          <a:xfrm>
            <a:off x="749280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8"/>
          <p:cNvSpPr/>
          <p:nvPr/>
        </p:nvSpPr>
        <p:spPr>
          <a:xfrm>
            <a:off x="749280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8"/>
          <p:cNvSpPr/>
          <p:nvPr/>
        </p:nvSpPr>
        <p:spPr>
          <a:xfrm rot="-5400000">
            <a:off x="-673175" y="41655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67750" y="2554250"/>
            <a:ext cx="44085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369367" y="3469100"/>
            <a:ext cx="44052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492800" y="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49280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-5400000">
            <a:off x="-673175" y="673200"/>
            <a:ext cx="1651200" cy="3048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281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rgbClr val="00B050"/>
            </a:gs>
            <a:gs pos="92000">
              <a:schemeClr val="accent6"/>
            </a:gs>
            <a:gs pos="17000">
              <a:srgbClr val="00B050"/>
            </a:gs>
          </a:gsLst>
          <a:lin ang="5400012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365760"/>
            <a:ext cx="770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io"/>
              <a:buNone/>
              <a:defRPr sz="3000" b="1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59" r:id="rId4"/>
    <p:sldLayoutId id="2147483673" r:id="rId5"/>
    <p:sldLayoutId id="2147483674" r:id="rId6"/>
    <p:sldLayoutId id="214748367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>
            <a:spLocks noGrp="1"/>
          </p:cNvSpPr>
          <p:nvPr>
            <p:ph type="ctrTitle"/>
          </p:nvPr>
        </p:nvSpPr>
        <p:spPr>
          <a:xfrm>
            <a:off x="1714500" y="0"/>
            <a:ext cx="5714700" cy="32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00" dirty="0">
                <a:latin typeface="Abadi MT Condensed Light" panose="020B03060301010101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Excel </a:t>
            </a:r>
            <a:br>
              <a:rPr lang="en" sz="11100" dirty="0">
                <a:latin typeface="Abadi MT Condensed Light" panose="020B0306030101010103" pitchFamily="34" charset="77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" sz="11100" dirty="0">
                <a:latin typeface="Abadi MT Condensed Light" panose="020B03060301010101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Formula de </a:t>
            </a:r>
            <a:r>
              <a:rPr lang="en" sz="11100" i="1" dirty="0">
                <a:latin typeface="Abadi MT Condensed Light" panose="020B03060301010101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SUMA</a:t>
            </a:r>
            <a:endParaRPr sz="8500" i="1" dirty="0">
              <a:latin typeface="Abadi MT Condensed Light" panose="020B0306030101010103" pitchFamily="34" charset="77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1"/>
          </p:nvPr>
        </p:nvSpPr>
        <p:spPr>
          <a:xfrm>
            <a:off x="1714500" y="4049464"/>
            <a:ext cx="5715000" cy="365700"/>
          </a:xfrm>
          <a:prstGeom prst="rect">
            <a:avLst/>
          </a:prstGeom>
          <a:solidFill>
            <a:srgbClr val="00B05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Santiago </a:t>
            </a:r>
            <a:r>
              <a:rPr lang="en" dirty="0" err="1">
                <a:latin typeface="Abadi MT Condensed Light" panose="020B0306030101010103" pitchFamily="34" charset="77"/>
              </a:rPr>
              <a:t>Dueñas</a:t>
            </a:r>
            <a:r>
              <a:rPr lang="en" dirty="0">
                <a:latin typeface="Abadi MT Condensed Light" panose="020B0306030101010103" pitchFamily="34" charset="77"/>
              </a:rPr>
              <a:t>, Ricardo </a:t>
            </a:r>
            <a:r>
              <a:rPr lang="en" dirty="0" err="1">
                <a:latin typeface="Abadi MT Condensed Light" panose="020B0306030101010103" pitchFamily="34" charset="77"/>
              </a:rPr>
              <a:t>Adames</a:t>
            </a:r>
            <a:r>
              <a:rPr lang="en" dirty="0">
                <a:latin typeface="Abadi MT Condensed Light" panose="020B0306030101010103" pitchFamily="34" charset="77"/>
              </a:rPr>
              <a:t>, Antonio </a:t>
            </a:r>
            <a:r>
              <a:rPr lang="en" dirty="0" err="1">
                <a:latin typeface="Abadi MT Condensed Light" panose="020B0306030101010103" pitchFamily="34" charset="77"/>
              </a:rPr>
              <a:t>Varcasia</a:t>
            </a:r>
            <a:r>
              <a:rPr lang="en" dirty="0">
                <a:latin typeface="Abadi MT Condensed Light" panose="020B0306030101010103" pitchFamily="34" charset="77"/>
              </a:rPr>
              <a:t> </a:t>
            </a:r>
            <a:endParaRPr dirty="0">
              <a:latin typeface="Abadi MT Condensed Light" panose="020B0306030101010103" pitchFamily="34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9450" y="70925"/>
            <a:ext cx="69051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>
                <a:latin typeface="Abadi MT Condensed Light" panose="020B0306030101010103" pitchFamily="34" charset="77"/>
              </a:rPr>
              <a:t>Sumar.si</a:t>
            </a:r>
            <a:r>
              <a:rPr lang="en" sz="4400" dirty="0">
                <a:latin typeface="Abadi MT Condensed Light" panose="020B0306030101010103" pitchFamily="34" charset="77"/>
              </a:rPr>
              <a:t> </a:t>
            </a:r>
            <a:endParaRPr sz="4400" dirty="0">
              <a:latin typeface="Abadi MT Condensed Light" panose="020B0306030101010103" pitchFamily="34" charset="77"/>
            </a:endParaRPr>
          </a:p>
        </p:txBody>
      </p:sp>
      <p:sp>
        <p:nvSpPr>
          <p:cNvPr id="8" name="Flecha derecha 7">
            <a:extLst>
              <a:ext uri="{FF2B5EF4-FFF2-40B4-BE49-F238E27FC236}">
                <a16:creationId xmlns:a16="http://schemas.microsoft.com/office/drawing/2014/main" id="{AEC6C3D1-31DE-96D0-7888-E4974D71131F}"/>
              </a:ext>
            </a:extLst>
          </p:cNvPr>
          <p:cNvSpPr/>
          <p:nvPr/>
        </p:nvSpPr>
        <p:spPr>
          <a:xfrm>
            <a:off x="2823882" y="2344269"/>
            <a:ext cx="2832847" cy="1084730"/>
          </a:xfrm>
          <a:prstGeom prst="rightArrow">
            <a:avLst>
              <a:gd name="adj1" fmla="val 20248"/>
              <a:gd name="adj2" fmla="val 102066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2C79798-50CA-0425-0D80-1E6225F77F3D}"/>
              </a:ext>
            </a:extLst>
          </p:cNvPr>
          <p:cNvSpPr/>
          <p:nvPr/>
        </p:nvSpPr>
        <p:spPr>
          <a:xfrm>
            <a:off x="6149788" y="1667435"/>
            <a:ext cx="2348753" cy="3101789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dirty="0">
                <a:solidFill>
                  <a:schemeClr val="accent6"/>
                </a:solidFill>
              </a:rPr>
              <a:t>Esta función es una combinación entre la suma y la función SI, Ya que solo se realizara la suma si cumple con las condiciones otorgadas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12F637B-97A5-F03B-6772-994BD8943398}"/>
              </a:ext>
            </a:extLst>
          </p:cNvPr>
          <p:cNvSpPr/>
          <p:nvPr/>
        </p:nvSpPr>
        <p:spPr>
          <a:xfrm>
            <a:off x="6149787" y="1667435"/>
            <a:ext cx="2348753" cy="708211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chemeClr val="accent6"/>
                </a:solidFill>
              </a:rPr>
              <a:t>Función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161A7DC-F4AB-189E-2654-89670C61F9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616" t="34706" r="40773" b="25063"/>
          <a:stretch/>
        </p:blipFill>
        <p:spPr>
          <a:xfrm>
            <a:off x="869575" y="1899541"/>
            <a:ext cx="1290917" cy="305891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0C8D658-2377-377F-4EE7-B08C33CB16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69" t="15459" r="73414" b="80243"/>
          <a:stretch/>
        </p:blipFill>
        <p:spPr>
          <a:xfrm>
            <a:off x="277905" y="1086566"/>
            <a:ext cx="3116903" cy="58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36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3991350" y="13086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1771063" y="2571750"/>
            <a:ext cx="560187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SUMAR.SI.CONJUNTO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329" name="Google Shape;329;p36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5124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9450" y="70925"/>
            <a:ext cx="69051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>
                <a:latin typeface="Abadi MT Condensed Light" panose="020B0306030101010103" pitchFamily="34" charset="77"/>
              </a:rPr>
              <a:t>Sumar.si.conjunto</a:t>
            </a:r>
            <a:endParaRPr sz="4400" dirty="0">
              <a:latin typeface="Abadi MT Condensed Light" panose="020B0306030101010103" pitchFamily="34" charset="77"/>
            </a:endParaRPr>
          </a:p>
        </p:txBody>
      </p:sp>
      <p:sp>
        <p:nvSpPr>
          <p:cNvPr id="8" name="Flecha derecha 7">
            <a:extLst>
              <a:ext uri="{FF2B5EF4-FFF2-40B4-BE49-F238E27FC236}">
                <a16:creationId xmlns:a16="http://schemas.microsoft.com/office/drawing/2014/main" id="{AEC6C3D1-31DE-96D0-7888-E4974D71131F}"/>
              </a:ext>
            </a:extLst>
          </p:cNvPr>
          <p:cNvSpPr/>
          <p:nvPr/>
        </p:nvSpPr>
        <p:spPr>
          <a:xfrm>
            <a:off x="4222377" y="2366682"/>
            <a:ext cx="1810870" cy="1084730"/>
          </a:xfrm>
          <a:prstGeom prst="rightArrow">
            <a:avLst>
              <a:gd name="adj1" fmla="val 20248"/>
              <a:gd name="adj2" fmla="val 102066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2C79798-50CA-0425-0D80-1E6225F77F3D}"/>
              </a:ext>
            </a:extLst>
          </p:cNvPr>
          <p:cNvSpPr/>
          <p:nvPr/>
        </p:nvSpPr>
        <p:spPr>
          <a:xfrm>
            <a:off x="6149788" y="1667435"/>
            <a:ext cx="2348753" cy="3101789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dirty="0">
                <a:solidFill>
                  <a:schemeClr val="accent6"/>
                </a:solidFill>
              </a:rPr>
              <a:t>Esta función es parecida a la de SUMAR.SI ya que funciona por condiciones pero en este casos se juntan varios tipos de condiciones y rangos de suma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12F637B-97A5-F03B-6772-994BD8943398}"/>
              </a:ext>
            </a:extLst>
          </p:cNvPr>
          <p:cNvSpPr/>
          <p:nvPr/>
        </p:nvSpPr>
        <p:spPr>
          <a:xfrm>
            <a:off x="6149787" y="1658471"/>
            <a:ext cx="2348753" cy="708211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chemeClr val="accent6"/>
                </a:solidFill>
              </a:rPr>
              <a:t>Función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25EA92B-7AC5-A380-8F4F-3329937E77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80" t="43058" r="40773" b="28868"/>
          <a:stretch/>
        </p:blipFill>
        <p:spPr>
          <a:xfrm>
            <a:off x="645459" y="2241289"/>
            <a:ext cx="2832847" cy="136375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0AE1609-323F-DD53-200B-C70C7DE6E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543" t="48732" r="38005" b="48500"/>
          <a:stretch/>
        </p:blipFill>
        <p:spPr>
          <a:xfrm>
            <a:off x="0" y="1611513"/>
            <a:ext cx="4537497" cy="32104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A3ECC1F-8470-2C0B-EBAF-9AE49FA052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693" t="58327" r="38928" b="36685"/>
          <a:stretch/>
        </p:blipFill>
        <p:spPr>
          <a:xfrm>
            <a:off x="1330167" y="3934744"/>
            <a:ext cx="2040562" cy="47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75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/>
          <p:nvPr/>
        </p:nvSpPr>
        <p:spPr>
          <a:xfrm>
            <a:off x="1157510" y="340141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5"/>
          <p:cNvSpPr/>
          <p:nvPr/>
        </p:nvSpPr>
        <p:spPr>
          <a:xfrm>
            <a:off x="4727685" y="23295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5"/>
          <p:cNvSpPr/>
          <p:nvPr/>
        </p:nvSpPr>
        <p:spPr>
          <a:xfrm>
            <a:off x="1157510" y="23295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5"/>
          <p:cNvSpPr/>
          <p:nvPr/>
        </p:nvSpPr>
        <p:spPr>
          <a:xfrm>
            <a:off x="4727685" y="1268231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5"/>
          <p:cNvSpPr/>
          <p:nvPr/>
        </p:nvSpPr>
        <p:spPr>
          <a:xfrm>
            <a:off x="1157510" y="1268231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title" idx="4"/>
          </p:nvPr>
        </p:nvSpPr>
        <p:spPr>
          <a:xfrm>
            <a:off x="1169660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03" name="Google Shape;303;p35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TABLE OF CONTENTS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/>
          </p:nvPr>
        </p:nvSpPr>
        <p:spPr>
          <a:xfrm>
            <a:off x="2055238" y="1607951"/>
            <a:ext cx="2513542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 con </a:t>
            </a:r>
            <a:r>
              <a:rPr lang="en" dirty="0" err="1">
                <a:latin typeface="Abadi MT Condensed Light" panose="020B0306030101010103" pitchFamily="34" charset="77"/>
              </a:rPr>
              <a:t>selec</a:t>
            </a:r>
            <a:r>
              <a:rPr lang="es-PA" dirty="0">
                <a:latin typeface="Abadi MT Condensed Light" panose="020B0306030101010103" pitchFamily="34" charset="77"/>
              </a:rPr>
              <a:t>c</a:t>
            </a:r>
            <a:r>
              <a:rPr lang="en" dirty="0" err="1">
                <a:latin typeface="Abadi MT Condensed Light" panose="020B0306030101010103" pitchFamily="34" charset="77"/>
              </a:rPr>
              <a:t>ión</a:t>
            </a:r>
            <a:r>
              <a:rPr lang="en" dirty="0">
                <a:latin typeface="Abadi MT Condensed Light" panose="020B0306030101010103" pitchFamily="34" charset="77"/>
              </a:rPr>
              <a:t> de </a:t>
            </a:r>
            <a:r>
              <a:rPr lang="en" dirty="0" err="1">
                <a:latin typeface="Abadi MT Condensed Light" panose="020B0306030101010103" pitchFamily="34" charset="77"/>
              </a:rPr>
              <a:t>celdas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2"/>
          </p:nvPr>
        </p:nvSpPr>
        <p:spPr>
          <a:xfrm flipH="1">
            <a:off x="5645590" y="1435100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badi MT Condensed Light" panose="020B0306030101010103" pitchFamily="34" charset="77"/>
              </a:rPr>
              <a:t>Sumar.si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08" name="Google Shape;308;p35"/>
          <p:cNvSpPr txBox="1">
            <a:spLocks noGrp="1"/>
          </p:cNvSpPr>
          <p:nvPr>
            <p:ph type="title" idx="7"/>
          </p:nvPr>
        </p:nvSpPr>
        <p:spPr>
          <a:xfrm>
            <a:off x="2063265" y="2522260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 con </a:t>
            </a:r>
            <a:r>
              <a:rPr lang="en" dirty="0" err="1">
                <a:latin typeface="Abadi MT Condensed Light" panose="020B0306030101010103" pitchFamily="34" charset="77"/>
              </a:rPr>
              <a:t>operador</a:t>
            </a:r>
            <a:r>
              <a:rPr lang="en" dirty="0">
                <a:latin typeface="Abadi MT Condensed Light" panose="020B0306030101010103" pitchFamily="34" charset="77"/>
              </a:rPr>
              <a:t> +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10" name="Google Shape;310;p35"/>
          <p:cNvSpPr txBox="1">
            <a:spLocks noGrp="1"/>
          </p:cNvSpPr>
          <p:nvPr>
            <p:ph type="title" idx="9"/>
          </p:nvPr>
        </p:nvSpPr>
        <p:spPr>
          <a:xfrm flipH="1">
            <a:off x="5645590" y="2571750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badi MT Condensed Light" panose="020B0306030101010103" pitchFamily="34" charset="77"/>
              </a:rPr>
              <a:t>Sumar.si.conjunto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12" name="Google Shape;312;p35"/>
          <p:cNvSpPr txBox="1">
            <a:spLocks noGrp="1"/>
          </p:cNvSpPr>
          <p:nvPr>
            <p:ph type="title" idx="14"/>
          </p:nvPr>
        </p:nvSpPr>
        <p:spPr>
          <a:xfrm>
            <a:off x="1169660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5"/>
          </p:nvPr>
        </p:nvSpPr>
        <p:spPr>
          <a:xfrm flipH="1">
            <a:off x="4739835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15"/>
          </p:nvPr>
        </p:nvSpPr>
        <p:spPr>
          <a:xfrm flipH="1">
            <a:off x="4739835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16"/>
          </p:nvPr>
        </p:nvSpPr>
        <p:spPr>
          <a:xfrm>
            <a:off x="2075716" y="3598060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badi MT Condensed Light" panose="020B0306030101010103" pitchFamily="34" charset="77"/>
              </a:rPr>
              <a:t>Sumar</a:t>
            </a:r>
            <a:r>
              <a:rPr lang="en" dirty="0">
                <a:latin typeface="Abadi MT Condensed Light" panose="020B0306030101010103" pitchFamily="34" charset="77"/>
              </a:rPr>
              <a:t> con </a:t>
            </a:r>
            <a:r>
              <a:rPr lang="en" dirty="0" err="1">
                <a:latin typeface="Abadi MT Condensed Light" panose="020B0306030101010103" pitchFamily="34" charset="77"/>
              </a:rPr>
              <a:t>autosuma</a:t>
            </a:r>
            <a:r>
              <a:rPr lang="en" dirty="0">
                <a:latin typeface="Abadi MT Condensed Light" panose="020B0306030101010103" pitchFamily="34" charset="77"/>
              </a:rPr>
              <a:t> 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 idx="18"/>
          </p:nvPr>
        </p:nvSpPr>
        <p:spPr>
          <a:xfrm flipH="1">
            <a:off x="5705219" y="3598060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endParaRPr dirty="0"/>
          </a:p>
        </p:txBody>
      </p:sp>
      <p:sp>
        <p:nvSpPr>
          <p:cNvPr id="319" name="Google Shape;319;p35"/>
          <p:cNvSpPr txBox="1">
            <a:spLocks noGrp="1"/>
          </p:cNvSpPr>
          <p:nvPr>
            <p:ph type="title" idx="20"/>
          </p:nvPr>
        </p:nvSpPr>
        <p:spPr>
          <a:xfrm>
            <a:off x="1169660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21"/>
          </p:nvPr>
        </p:nvSpPr>
        <p:spPr>
          <a:xfrm flipH="1">
            <a:off x="4739835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3991350" y="13086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1771063" y="2571750"/>
            <a:ext cx="560187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 con </a:t>
            </a:r>
            <a:r>
              <a:rPr lang="en" dirty="0" err="1">
                <a:latin typeface="Abadi MT Condensed Light" panose="020B0306030101010103" pitchFamily="34" charset="77"/>
              </a:rPr>
              <a:t>selección</a:t>
            </a:r>
            <a:r>
              <a:rPr lang="en" dirty="0">
                <a:latin typeface="Abadi MT Condensed Light" panose="020B0306030101010103" pitchFamily="34" charset="77"/>
              </a:rPr>
              <a:t> de </a:t>
            </a:r>
            <a:r>
              <a:rPr lang="en" dirty="0" err="1">
                <a:latin typeface="Abadi MT Condensed Light" panose="020B0306030101010103" pitchFamily="34" charset="77"/>
              </a:rPr>
              <a:t>celdas</a:t>
            </a:r>
            <a:r>
              <a:rPr lang="en" dirty="0">
                <a:latin typeface="Abadi MT Condensed Light" panose="020B0306030101010103" pitchFamily="34" charset="77"/>
              </a:rPr>
              <a:t> 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329" name="Google Shape;329;p36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6142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9450" y="70925"/>
            <a:ext cx="737909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>
                <a:latin typeface="Abadi MT Condensed Light" panose="020B0306030101010103" pitchFamily="34" charset="77"/>
                <a:cs typeface="Times New Roman" panose="02020603050405020304" pitchFamily="18" charset="0"/>
              </a:rPr>
              <a:t>Sumar</a:t>
            </a:r>
            <a:r>
              <a:rPr lang="en" sz="4400" dirty="0">
                <a:latin typeface="Abadi MT Condensed Light" panose="020B0306030101010103" pitchFamily="34" charset="77"/>
                <a:cs typeface="Times New Roman" panose="02020603050405020304" pitchFamily="18" charset="0"/>
              </a:rPr>
              <a:t> con </a:t>
            </a:r>
            <a:r>
              <a:rPr lang="en" sz="4400" dirty="0" err="1">
                <a:latin typeface="Abadi MT Condensed Light" panose="020B0306030101010103" pitchFamily="34" charset="77"/>
                <a:cs typeface="Times New Roman" panose="02020603050405020304" pitchFamily="18" charset="0"/>
              </a:rPr>
              <a:t>selección</a:t>
            </a:r>
            <a:r>
              <a:rPr lang="en" sz="4400" dirty="0">
                <a:latin typeface="Abadi MT Condensed Light" panose="020B0306030101010103" pitchFamily="34" charset="77"/>
                <a:cs typeface="Times New Roman" panose="02020603050405020304" pitchFamily="18" charset="0"/>
              </a:rPr>
              <a:t> de </a:t>
            </a:r>
            <a:r>
              <a:rPr lang="en" sz="4400" dirty="0" err="1">
                <a:latin typeface="Abadi MT Condensed Light" panose="020B0306030101010103" pitchFamily="34" charset="77"/>
                <a:cs typeface="Times New Roman" panose="02020603050405020304" pitchFamily="18" charset="0"/>
              </a:rPr>
              <a:t>celdas</a:t>
            </a:r>
            <a:endParaRPr sz="4400" dirty="0">
              <a:latin typeface="Abadi MT Condensed Light" panose="020B0306030101010103" pitchFamily="34" charset="77"/>
              <a:cs typeface="Times New Roman" panose="02020603050405020304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0EAA5CB-8243-F266-F214-73AD2D40C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21" y="1077618"/>
            <a:ext cx="1505393" cy="3807758"/>
          </a:xfrm>
          <a:prstGeom prst="rect">
            <a:avLst/>
          </a:prstGeom>
        </p:spPr>
      </p:pic>
      <p:sp>
        <p:nvSpPr>
          <p:cNvPr id="8" name="Flecha derecha 7">
            <a:extLst>
              <a:ext uri="{FF2B5EF4-FFF2-40B4-BE49-F238E27FC236}">
                <a16:creationId xmlns:a16="http://schemas.microsoft.com/office/drawing/2014/main" id="{AEC6C3D1-31DE-96D0-7888-E4974D71131F}"/>
              </a:ext>
            </a:extLst>
          </p:cNvPr>
          <p:cNvSpPr/>
          <p:nvPr/>
        </p:nvSpPr>
        <p:spPr>
          <a:xfrm>
            <a:off x="2823882" y="2366682"/>
            <a:ext cx="2832847" cy="1084730"/>
          </a:xfrm>
          <a:prstGeom prst="rightArrow">
            <a:avLst>
              <a:gd name="adj1" fmla="val 20248"/>
              <a:gd name="adj2" fmla="val 102066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2C79798-50CA-0425-0D80-1E6225F77F3D}"/>
              </a:ext>
            </a:extLst>
          </p:cNvPr>
          <p:cNvSpPr/>
          <p:nvPr/>
        </p:nvSpPr>
        <p:spPr>
          <a:xfrm>
            <a:off x="6149788" y="1667435"/>
            <a:ext cx="2348753" cy="3101789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dirty="0">
                <a:solidFill>
                  <a:schemeClr val="accent6"/>
                </a:solidFill>
              </a:rPr>
              <a:t>El total de las celdas seleccionadas se podrá observar el resultado en la barra de libro de Excel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12F637B-97A5-F03B-6772-994BD8943398}"/>
              </a:ext>
            </a:extLst>
          </p:cNvPr>
          <p:cNvSpPr/>
          <p:nvPr/>
        </p:nvSpPr>
        <p:spPr>
          <a:xfrm>
            <a:off x="6149787" y="1658471"/>
            <a:ext cx="2348753" cy="708211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chemeClr val="accent6"/>
                </a:solidFill>
              </a:rPr>
              <a:t>Función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3991350" y="13086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1771063" y="2571750"/>
            <a:ext cx="560187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 con + </a:t>
            </a:r>
            <a:endParaRPr dirty="0">
              <a:latin typeface="Abadi MT Condensed Light" panose="020B0306030101010103" pitchFamily="34" charset="77"/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329" name="Google Shape;329;p36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99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9450" y="70925"/>
            <a:ext cx="69051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>
                <a:latin typeface="Abadi MT Condensed Light" panose="020B0306030101010103" pitchFamily="34" charset="77"/>
                <a:cs typeface="Times New Roman" panose="02020603050405020304" pitchFamily="18" charset="0"/>
              </a:rPr>
              <a:t>Sumar</a:t>
            </a:r>
            <a:r>
              <a:rPr lang="en" sz="4400" dirty="0">
                <a:latin typeface="Abadi MT Condensed Light" panose="020B0306030101010103" pitchFamily="34" charset="77"/>
                <a:cs typeface="Times New Roman" panose="02020603050405020304" pitchFamily="18" charset="0"/>
              </a:rPr>
              <a:t> con +</a:t>
            </a:r>
            <a:endParaRPr sz="4400" dirty="0">
              <a:latin typeface="Abadi MT Condensed Light" panose="020B0306030101010103" pitchFamily="34" charset="77"/>
              <a:cs typeface="Times New Roman" panose="02020603050405020304" pitchFamily="18" charset="0"/>
            </a:endParaRPr>
          </a:p>
        </p:txBody>
      </p:sp>
      <p:sp>
        <p:nvSpPr>
          <p:cNvPr id="8" name="Flecha derecha 7">
            <a:extLst>
              <a:ext uri="{FF2B5EF4-FFF2-40B4-BE49-F238E27FC236}">
                <a16:creationId xmlns:a16="http://schemas.microsoft.com/office/drawing/2014/main" id="{AEC6C3D1-31DE-96D0-7888-E4974D71131F}"/>
              </a:ext>
            </a:extLst>
          </p:cNvPr>
          <p:cNvSpPr/>
          <p:nvPr/>
        </p:nvSpPr>
        <p:spPr>
          <a:xfrm>
            <a:off x="2823882" y="2366682"/>
            <a:ext cx="2832847" cy="1084730"/>
          </a:xfrm>
          <a:prstGeom prst="rightArrow">
            <a:avLst>
              <a:gd name="adj1" fmla="val 20248"/>
              <a:gd name="adj2" fmla="val 102066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2C79798-50CA-0425-0D80-1E6225F77F3D}"/>
              </a:ext>
            </a:extLst>
          </p:cNvPr>
          <p:cNvSpPr/>
          <p:nvPr/>
        </p:nvSpPr>
        <p:spPr>
          <a:xfrm>
            <a:off x="6149788" y="1667435"/>
            <a:ext cx="2348753" cy="3101789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dirty="0">
                <a:solidFill>
                  <a:schemeClr val="accent6"/>
                </a:solidFill>
              </a:rPr>
              <a:t>Se obtiene el resultado a haciendo uso del signo de + en todas las celdas que se desean sumar.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12F637B-97A5-F03B-6772-994BD8943398}"/>
              </a:ext>
            </a:extLst>
          </p:cNvPr>
          <p:cNvSpPr/>
          <p:nvPr/>
        </p:nvSpPr>
        <p:spPr>
          <a:xfrm>
            <a:off x="6149787" y="1667435"/>
            <a:ext cx="2348753" cy="708211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chemeClr val="accent6"/>
                </a:solidFill>
              </a:rPr>
              <a:t>Función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C588836-CC15-B246-6BC9-36DFD97CB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01" t="38397" r="3112" b="49953"/>
          <a:stretch/>
        </p:blipFill>
        <p:spPr>
          <a:xfrm>
            <a:off x="71718" y="3584761"/>
            <a:ext cx="3666564" cy="565898"/>
          </a:xfrm>
          <a:prstGeom prst="rect">
            <a:avLst/>
          </a:prstGeom>
          <a:ln w="28575">
            <a:solidFill>
              <a:srgbClr val="000000"/>
            </a:solidFill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50E814A-5C1D-2ABD-8D69-E8D92D7471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71" t="34521" r="61674" b="22387"/>
          <a:stretch/>
        </p:blipFill>
        <p:spPr>
          <a:xfrm>
            <a:off x="932329" y="1027174"/>
            <a:ext cx="972671" cy="2093261"/>
          </a:xfrm>
          <a:prstGeom prst="rect">
            <a:avLst/>
          </a:prstGeom>
          <a:ln w="19050"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617609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3991350" y="13086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1771063" y="2571750"/>
            <a:ext cx="560187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badi MT Condensed Light" panose="020B0306030101010103" pitchFamily="34" charset="77"/>
              </a:rPr>
              <a:t>Suma con </a:t>
            </a:r>
            <a:r>
              <a:rPr lang="en" dirty="0" err="1">
                <a:latin typeface="Abadi MT Condensed Light" panose="020B0306030101010103" pitchFamily="34" charset="77"/>
              </a:rPr>
              <a:t>autosuma</a:t>
            </a:r>
            <a:endParaRPr lang="en" dirty="0">
              <a:latin typeface="Abadi MT Condensed Light" panose="020B0306030101010103" pitchFamily="34" charset="77"/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329" name="Google Shape;329;p36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753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9450" y="70925"/>
            <a:ext cx="69051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>
                <a:latin typeface="Abadi MT Condensed Light" panose="020B0306030101010103" pitchFamily="34" charset="77"/>
              </a:rPr>
              <a:t>Sumar</a:t>
            </a:r>
            <a:r>
              <a:rPr lang="en" sz="4400" dirty="0">
                <a:latin typeface="Abadi MT Condensed Light" panose="020B0306030101010103" pitchFamily="34" charset="77"/>
              </a:rPr>
              <a:t> con </a:t>
            </a:r>
            <a:r>
              <a:rPr lang="en" sz="4400" dirty="0" err="1">
                <a:latin typeface="Abadi MT Condensed Light" panose="020B0306030101010103" pitchFamily="34" charset="77"/>
              </a:rPr>
              <a:t>autosuma</a:t>
            </a:r>
            <a:endParaRPr sz="4400" dirty="0">
              <a:latin typeface="Abadi MT Condensed Light" panose="020B0306030101010103" pitchFamily="34" charset="77"/>
            </a:endParaRPr>
          </a:p>
        </p:txBody>
      </p:sp>
      <p:sp>
        <p:nvSpPr>
          <p:cNvPr id="8" name="Flecha derecha 7">
            <a:extLst>
              <a:ext uri="{FF2B5EF4-FFF2-40B4-BE49-F238E27FC236}">
                <a16:creationId xmlns:a16="http://schemas.microsoft.com/office/drawing/2014/main" id="{AEC6C3D1-31DE-96D0-7888-E4974D71131F}"/>
              </a:ext>
            </a:extLst>
          </p:cNvPr>
          <p:cNvSpPr/>
          <p:nvPr/>
        </p:nvSpPr>
        <p:spPr>
          <a:xfrm>
            <a:off x="2823882" y="2344269"/>
            <a:ext cx="2832847" cy="1084730"/>
          </a:xfrm>
          <a:prstGeom prst="rightArrow">
            <a:avLst>
              <a:gd name="adj1" fmla="val 20248"/>
              <a:gd name="adj2" fmla="val 102066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2C79798-50CA-0425-0D80-1E6225F77F3D}"/>
              </a:ext>
            </a:extLst>
          </p:cNvPr>
          <p:cNvSpPr/>
          <p:nvPr/>
        </p:nvSpPr>
        <p:spPr>
          <a:xfrm>
            <a:off x="6149788" y="1667435"/>
            <a:ext cx="2348753" cy="3101789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_tradnl" dirty="0">
                <a:solidFill>
                  <a:schemeClr val="accent6"/>
                </a:solidFill>
              </a:rPr>
              <a:t>Se obtiene el resultado del total de las celdas al seleccionarlas y posteriormente hacer uso del autosuma que se encuentra en la parte superior del Excel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12F637B-97A5-F03B-6772-994BD8943398}"/>
              </a:ext>
            </a:extLst>
          </p:cNvPr>
          <p:cNvSpPr/>
          <p:nvPr/>
        </p:nvSpPr>
        <p:spPr>
          <a:xfrm>
            <a:off x="6149787" y="1667435"/>
            <a:ext cx="2348753" cy="708211"/>
          </a:xfrm>
          <a:prstGeom prst="rect">
            <a:avLst/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chemeClr val="accent6"/>
                </a:solidFill>
              </a:rPr>
              <a:t>Función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F537502-39DB-517A-A3F2-975C56971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94" t="33045" r="42849" b="25248"/>
          <a:stretch/>
        </p:blipFill>
        <p:spPr>
          <a:xfrm>
            <a:off x="986118" y="2571750"/>
            <a:ext cx="851648" cy="202602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2DAC96E-84B3-2E4E-6203-2E54E6200E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996" t="6223" r="6202" b="81601"/>
          <a:stretch/>
        </p:blipFill>
        <p:spPr>
          <a:xfrm>
            <a:off x="827945" y="1135210"/>
            <a:ext cx="1167993" cy="822900"/>
          </a:xfrm>
          <a:prstGeom prst="rect">
            <a:avLst/>
          </a:prstGeom>
        </p:spPr>
      </p:pic>
      <p:sp>
        <p:nvSpPr>
          <p:cNvPr id="14" name="Flecha abajo 13">
            <a:extLst>
              <a:ext uri="{FF2B5EF4-FFF2-40B4-BE49-F238E27FC236}">
                <a16:creationId xmlns:a16="http://schemas.microsoft.com/office/drawing/2014/main" id="{1FEB99BA-5785-2568-34DE-407E658D5FB9}"/>
              </a:ext>
            </a:extLst>
          </p:cNvPr>
          <p:cNvSpPr/>
          <p:nvPr/>
        </p:nvSpPr>
        <p:spPr>
          <a:xfrm>
            <a:off x="1243853" y="76532"/>
            <a:ext cx="336176" cy="1124113"/>
          </a:xfrm>
          <a:prstGeom prst="downArrow">
            <a:avLst>
              <a:gd name="adj1" fmla="val 39334"/>
              <a:gd name="adj2" fmla="val 103333"/>
            </a:avLst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8433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3991350" y="1308696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1771063" y="2571750"/>
            <a:ext cx="560187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SUMAR.SI</a:t>
            </a:r>
            <a:endParaRPr dirty="0"/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329" name="Google Shape;329;p36"/>
          <p:cNvSpPr/>
          <p:nvPr/>
        </p:nvSpPr>
        <p:spPr>
          <a:xfrm>
            <a:off x="0" y="4854300"/>
            <a:ext cx="1651200" cy="289200"/>
          </a:xfrm>
          <a:prstGeom prst="rect">
            <a:avLst/>
          </a:prstGeom>
          <a:solidFill>
            <a:srgbClr val="5297FF">
              <a:alpha val="45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06920"/>
      </p:ext>
    </p:extLst>
  </p:cSld>
  <p:clrMapOvr>
    <a:masterClrMapping/>
  </p:clrMapOvr>
</p:sld>
</file>

<file path=ppt/theme/theme1.xml><?xml version="1.0" encoding="utf-8"?>
<a:theme xmlns:a="http://schemas.openxmlformats.org/drawingml/2006/main" name="Cyber Attack Prevention Campaign  by Slidesgo">
  <a:themeElements>
    <a:clrScheme name="Simple Light">
      <a:dk1>
        <a:srgbClr val="FFFFFF"/>
      </a:dk1>
      <a:lt1>
        <a:srgbClr val="0A65EE"/>
      </a:lt1>
      <a:dk2>
        <a:srgbClr val="92174C"/>
      </a:dk2>
      <a:lt2>
        <a:srgbClr val="DF1054"/>
      </a:lt2>
      <a:accent1>
        <a:srgbClr val="5297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206</Words>
  <Application>Microsoft Office PowerPoint</Application>
  <PresentationFormat>Presentación en pantalla (16:9)</PresentationFormat>
  <Paragraphs>39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Loved by the King</vt:lpstr>
      <vt:lpstr>Verdana</vt:lpstr>
      <vt:lpstr>Anton</vt:lpstr>
      <vt:lpstr>Assistant</vt:lpstr>
      <vt:lpstr>Abadi MT Condensed Light</vt:lpstr>
      <vt:lpstr>Antonio</vt:lpstr>
      <vt:lpstr>Arial</vt:lpstr>
      <vt:lpstr>Times New Roman</vt:lpstr>
      <vt:lpstr>Cyber Attack Prevention Campaign  by Slidesgo</vt:lpstr>
      <vt:lpstr>Excel  Formula de SUMA</vt:lpstr>
      <vt:lpstr>1</vt:lpstr>
      <vt:lpstr>Suma con selección de celdas </vt:lpstr>
      <vt:lpstr>Sumar con selección de celdas</vt:lpstr>
      <vt:lpstr>Suma con + </vt:lpstr>
      <vt:lpstr>Sumar con +</vt:lpstr>
      <vt:lpstr>Suma con autosuma</vt:lpstr>
      <vt:lpstr>Sumar con autosuma</vt:lpstr>
      <vt:lpstr>SUMAR.SI</vt:lpstr>
      <vt:lpstr>Sumar.si </vt:lpstr>
      <vt:lpstr>SUMAR.SI.CONJUNTO</vt:lpstr>
      <vt:lpstr>Sumar.si.conjunto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 Formula de SUMA</dc:title>
  <dc:creator>Estefany Rodriguez</dc:creator>
  <cp:lastModifiedBy>Stefany  Rodriguez</cp:lastModifiedBy>
  <cp:revision>3</cp:revision>
  <dcterms:modified xsi:type="dcterms:W3CDTF">2023-04-26T13:57:28Z</dcterms:modified>
</cp:coreProperties>
</file>